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52" autoAdjust="0"/>
  </p:normalViewPr>
  <p:slideViewPr>
    <p:cSldViewPr>
      <p:cViewPr varScale="1">
        <p:scale>
          <a:sx n="67" d="100"/>
          <a:sy n="67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52C9-7493-41C0-8ADB-B3E86881B154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56DD-35E4-43B9-B86E-A9CE2E3336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80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56DD-35E4-43B9-B86E-A9CE2E33364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17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6559525" y="-17975"/>
            <a:ext cx="2584475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411169" y="342080"/>
            <a:ext cx="4080578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4005" y="1997014"/>
            <a:ext cx="226314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51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69000" y="545824"/>
            <a:ext cx="6075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6075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437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helleniconsulting.gr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347864" y="3429000"/>
            <a:ext cx="546256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External Evaluation Methodology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419872" y="6165304"/>
            <a:ext cx="54625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Hellenic Consulting Ltd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302502" y="713494"/>
            <a:ext cx="2776454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000" dirty="0"/>
              <a:t>Annex 3: </a:t>
            </a:r>
            <a:r>
              <a:rPr lang="el-GR" sz="3000" dirty="0" err="1"/>
              <a:t>Evaluation</a:t>
            </a:r>
            <a:r>
              <a:rPr lang="el-GR" sz="3000" dirty="0"/>
              <a:t> </a:t>
            </a:r>
            <a:r>
              <a:rPr lang="el-GR" sz="3000" dirty="0" err="1"/>
              <a:t>of</a:t>
            </a:r>
            <a:r>
              <a:rPr lang="el-GR" sz="3000" dirty="0"/>
              <a:t> </a:t>
            </a:r>
            <a:r>
              <a:rPr lang="el-GR" sz="3000" dirty="0" err="1"/>
              <a:t>progress</a:t>
            </a:r>
            <a:r>
              <a:rPr lang="el-GR" sz="3000" dirty="0"/>
              <a:t> </a:t>
            </a:r>
            <a:r>
              <a:rPr lang="el-GR" sz="3000" dirty="0" err="1"/>
              <a:t>by</a:t>
            </a:r>
            <a:r>
              <a:rPr lang="el-GR" sz="3000" dirty="0"/>
              <a:t> </a:t>
            </a:r>
            <a:r>
              <a:rPr lang="el-GR" sz="3000" dirty="0" err="1"/>
              <a:t>project</a:t>
            </a:r>
            <a:r>
              <a:rPr lang="el-GR" sz="3000" dirty="0"/>
              <a:t> </a:t>
            </a:r>
            <a:r>
              <a:rPr lang="el-GR" sz="3000" dirty="0" err="1"/>
              <a:t>partners</a:t>
            </a:r>
            <a:r>
              <a:rPr lang="el-GR" sz="3000" dirty="0"/>
              <a:t> </a:t>
            </a:r>
            <a:r>
              <a:rPr lang="el-GR" sz="3000" dirty="0" err="1"/>
              <a:t>for</a:t>
            </a:r>
            <a:r>
              <a:rPr lang="el-GR" sz="3000" dirty="0"/>
              <a:t> </a:t>
            </a:r>
            <a:r>
              <a:rPr lang="el-GR" sz="3000" dirty="0" err="1"/>
              <a:t>year</a:t>
            </a:r>
            <a:r>
              <a:rPr lang="el-GR" sz="3000" dirty="0"/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6046478" y="3789040"/>
            <a:ext cx="2776454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Annex 3: </a:t>
            </a:r>
            <a:r>
              <a:rPr lang="el-GR" sz="3000" dirty="0" err="1"/>
              <a:t>Evaluation</a:t>
            </a:r>
            <a:r>
              <a:rPr lang="el-GR" sz="3000" dirty="0"/>
              <a:t> </a:t>
            </a:r>
            <a:r>
              <a:rPr lang="el-GR" sz="3000" dirty="0" err="1"/>
              <a:t>of</a:t>
            </a:r>
            <a:r>
              <a:rPr lang="el-GR" sz="3000" dirty="0"/>
              <a:t> </a:t>
            </a:r>
            <a:r>
              <a:rPr lang="el-GR" sz="3000" dirty="0" err="1"/>
              <a:t>progress</a:t>
            </a:r>
            <a:r>
              <a:rPr lang="el-GR" sz="3000" dirty="0"/>
              <a:t> </a:t>
            </a:r>
            <a:r>
              <a:rPr lang="el-GR" sz="3000" dirty="0" err="1"/>
              <a:t>by</a:t>
            </a:r>
            <a:r>
              <a:rPr lang="el-GR" sz="3000" dirty="0"/>
              <a:t> </a:t>
            </a:r>
            <a:r>
              <a:rPr lang="el-GR" sz="3000" dirty="0" err="1"/>
              <a:t>project</a:t>
            </a:r>
            <a:r>
              <a:rPr lang="el-GR" sz="3000" dirty="0"/>
              <a:t> </a:t>
            </a:r>
            <a:r>
              <a:rPr lang="el-GR" sz="3000" dirty="0" err="1"/>
              <a:t>partners</a:t>
            </a:r>
            <a:r>
              <a:rPr lang="el-GR" sz="3000" dirty="0"/>
              <a:t> </a:t>
            </a:r>
            <a:r>
              <a:rPr lang="el-GR" sz="3000" dirty="0" err="1"/>
              <a:t>for</a:t>
            </a:r>
            <a:r>
              <a:rPr lang="el-GR" sz="3000" dirty="0"/>
              <a:t> </a:t>
            </a:r>
            <a:r>
              <a:rPr lang="el-GR" sz="3000" dirty="0" err="1"/>
              <a:t>year</a:t>
            </a:r>
            <a:r>
              <a:rPr lang="el-GR" sz="3000" dirty="0"/>
              <a:t> </a:t>
            </a:r>
            <a:r>
              <a:rPr lang="en-US" sz="3000" dirty="0"/>
              <a:t>2</a:t>
            </a:r>
            <a:endParaRPr lang="el-G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36997" r="21222" b="15280"/>
          <a:stretch/>
        </p:blipFill>
        <p:spPr bwMode="auto">
          <a:xfrm>
            <a:off x="395536" y="3753802"/>
            <a:ext cx="5761383" cy="271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29787" r="21048" b="17251"/>
          <a:stretch/>
        </p:blipFill>
        <p:spPr bwMode="auto">
          <a:xfrm>
            <a:off x="3078956" y="429824"/>
            <a:ext cx="5634431" cy="296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5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302502" y="944326"/>
            <a:ext cx="27764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000" dirty="0"/>
              <a:t>Annex 4: </a:t>
            </a:r>
          </a:p>
          <a:p>
            <a:pPr lvl="0" algn="ctr"/>
            <a:r>
              <a:rPr lang="el-GR" sz="3000" dirty="0" err="1"/>
              <a:t>Post</a:t>
            </a:r>
            <a:r>
              <a:rPr lang="el-GR" sz="3000" dirty="0"/>
              <a:t>-</a:t>
            </a:r>
            <a:r>
              <a:rPr lang="el-GR" sz="3000" dirty="0" err="1"/>
              <a:t>Course</a:t>
            </a:r>
            <a:r>
              <a:rPr lang="el-GR" sz="3000" dirty="0"/>
              <a:t> </a:t>
            </a:r>
            <a:r>
              <a:rPr lang="el-GR" sz="3000" dirty="0" err="1"/>
              <a:t>Evaluation</a:t>
            </a:r>
            <a:r>
              <a:rPr lang="el-GR" sz="3000" dirty="0"/>
              <a:t> </a:t>
            </a:r>
            <a:r>
              <a:rPr lang="el-GR" sz="3000" dirty="0" err="1"/>
              <a:t>Questionnaire</a:t>
            </a:r>
            <a:endParaRPr lang="el-GR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6046478" y="4019873"/>
            <a:ext cx="27764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Annex 5: </a:t>
            </a:r>
          </a:p>
          <a:p>
            <a:pPr algn="ctr"/>
            <a:r>
              <a:rPr lang="el-GR" sz="3000" dirty="0"/>
              <a:t>I-</a:t>
            </a:r>
            <a:r>
              <a:rPr lang="el-GR" sz="3000" dirty="0" err="1"/>
              <a:t>Labs</a:t>
            </a:r>
            <a:r>
              <a:rPr lang="el-GR" sz="3000" dirty="0"/>
              <a:t> </a:t>
            </a:r>
            <a:r>
              <a:rPr lang="el-GR" sz="3000" dirty="0" err="1"/>
              <a:t>Evaluation</a:t>
            </a:r>
            <a:r>
              <a:rPr lang="el-GR" sz="3000" dirty="0"/>
              <a:t> </a:t>
            </a:r>
            <a:r>
              <a:rPr lang="el-GR" sz="3000" dirty="0" err="1"/>
              <a:t>Questionnaire</a:t>
            </a:r>
            <a:endParaRPr lang="el-GR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6" t="27445" r="27330" b="27075"/>
          <a:stretch/>
        </p:blipFill>
        <p:spPr bwMode="auto">
          <a:xfrm>
            <a:off x="2915816" y="346828"/>
            <a:ext cx="5612791" cy="31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5" t="28020" r="27403" b="31473"/>
          <a:stretch/>
        </p:blipFill>
        <p:spPr bwMode="auto">
          <a:xfrm>
            <a:off x="683568" y="3645024"/>
            <a:ext cx="5529560" cy="29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8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467544" y="1484784"/>
            <a:ext cx="2776454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000" dirty="0"/>
              <a:t>Annex 6: </a:t>
            </a:r>
          </a:p>
          <a:p>
            <a:pPr lvl="0" algn="ctr"/>
            <a:r>
              <a:rPr lang="el-GR" sz="3000" dirty="0" err="1"/>
              <a:t>Teachers</a:t>
            </a:r>
            <a:r>
              <a:rPr lang="el-GR" sz="3000" dirty="0"/>
              <a:t>’ </a:t>
            </a:r>
            <a:r>
              <a:rPr lang="el-GR" sz="3000" dirty="0" err="1"/>
              <a:t>Training</a:t>
            </a:r>
            <a:r>
              <a:rPr lang="el-GR" sz="3000" dirty="0"/>
              <a:t> </a:t>
            </a:r>
            <a:r>
              <a:rPr lang="el-GR" sz="3000" dirty="0" err="1"/>
              <a:t>Conducted</a:t>
            </a:r>
            <a:r>
              <a:rPr lang="el-GR" sz="3000" dirty="0"/>
              <a:t> </a:t>
            </a:r>
            <a:r>
              <a:rPr lang="el-GR" sz="3000" dirty="0" err="1"/>
              <a:t>by</a:t>
            </a:r>
            <a:r>
              <a:rPr lang="el-GR" sz="3000" dirty="0"/>
              <a:t> EU </a:t>
            </a:r>
            <a:r>
              <a:rPr lang="el-GR" sz="3000" dirty="0" err="1"/>
              <a:t>HEIs</a:t>
            </a:r>
            <a:r>
              <a:rPr lang="el-GR" sz="3000" dirty="0"/>
              <a:t> </a:t>
            </a:r>
            <a:r>
              <a:rPr lang="el-GR" sz="3000" dirty="0" err="1"/>
              <a:t>Evaluation</a:t>
            </a:r>
            <a:r>
              <a:rPr lang="el-GR" sz="3000" dirty="0"/>
              <a:t> </a:t>
            </a:r>
            <a:r>
              <a:rPr lang="el-GR" sz="3000" dirty="0" err="1"/>
              <a:t>Questionnaire</a:t>
            </a:r>
            <a:endParaRPr lang="el-GR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3" t="22613" r="27651" b="9510"/>
          <a:stretch/>
        </p:blipFill>
        <p:spPr bwMode="auto">
          <a:xfrm>
            <a:off x="3243998" y="910064"/>
            <a:ext cx="5051657" cy="47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1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9144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A3070579-6F03-474B-AE81-BC0EF41048BD}"/>
              </a:ext>
            </a:extLst>
          </p:cNvPr>
          <p:cNvGrpSpPr/>
          <p:nvPr/>
        </p:nvGrpSpPr>
        <p:grpSpPr>
          <a:xfrm>
            <a:off x="111" y="2452117"/>
            <a:ext cx="9153423" cy="1877437"/>
            <a:chOff x="148" y="2442214"/>
            <a:chExt cx="12204564" cy="18774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12712" y="2442214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 for listening!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3457877"/>
              <a:ext cx="12191852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000" dirty="0">
                  <a:solidFill>
                    <a:schemeClr val="bg1"/>
                  </a:solidFill>
                  <a:cs typeface="Arial" pitchFamily="34" charset="0"/>
                </a:rPr>
                <a:t>Any questions?</a:t>
              </a:r>
              <a:endParaRPr lang="ko-KR" altLang="en-US" sz="5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Evaluation Purpose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D84FB-B9AD-451C-B829-31C0171022DC}"/>
              </a:ext>
            </a:extLst>
          </p:cNvPr>
          <p:cNvSpPr/>
          <p:nvPr/>
        </p:nvSpPr>
        <p:spPr>
          <a:xfrm>
            <a:off x="0" y="2881510"/>
            <a:ext cx="9144000" cy="205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76A8B0-F0B1-42BF-8A04-031CD38047D4}"/>
              </a:ext>
            </a:extLst>
          </p:cNvPr>
          <p:cNvSpPr/>
          <p:nvPr/>
        </p:nvSpPr>
        <p:spPr>
          <a:xfrm>
            <a:off x="780262" y="2344726"/>
            <a:ext cx="945000" cy="11047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91A248-0092-4FFA-9BC8-2BB7FCCE3FA7}"/>
              </a:ext>
            </a:extLst>
          </p:cNvPr>
          <p:cNvSpPr/>
          <p:nvPr/>
        </p:nvSpPr>
        <p:spPr>
          <a:xfrm>
            <a:off x="780262" y="4439686"/>
            <a:ext cx="945000" cy="108516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lus 7">
            <a:extLst>
              <a:ext uri="{FF2B5EF4-FFF2-40B4-BE49-F238E27FC236}">
                <a16:creationId xmlns:a16="http://schemas.microsoft.com/office/drawing/2014/main" id="{11C3043C-D25A-43CF-AD35-55248B7A5FB6}"/>
              </a:ext>
            </a:extLst>
          </p:cNvPr>
          <p:cNvSpPr/>
          <p:nvPr/>
        </p:nvSpPr>
        <p:spPr>
          <a:xfrm>
            <a:off x="885553" y="3590631"/>
            <a:ext cx="734418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CD7FC-BBF6-4FDA-AE2A-B92608B25595}"/>
              </a:ext>
            </a:extLst>
          </p:cNvPr>
          <p:cNvSpPr/>
          <p:nvPr/>
        </p:nvSpPr>
        <p:spPr>
          <a:xfrm>
            <a:off x="2555776" y="2757507"/>
            <a:ext cx="2304255" cy="2224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4C05D-D04F-49D5-9FE0-663ACF7F82B8}"/>
              </a:ext>
            </a:extLst>
          </p:cNvPr>
          <p:cNvSpPr txBox="1"/>
          <p:nvPr/>
        </p:nvSpPr>
        <p:spPr>
          <a:xfrm>
            <a:off x="5241750" y="2946559"/>
            <a:ext cx="3578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and capture deliverables as well as the process of strengthening the links between HEIs and business sector, providing an objective view of the progress of </a:t>
            </a:r>
            <a:r>
              <a:rPr lang="en-US" sz="2000" dirty="0" err="1">
                <a:solidFill>
                  <a:schemeClr val="bg1"/>
                </a:solidFill>
                <a:cs typeface="Arial" pitchFamily="34" charset="0"/>
              </a:rPr>
              <a:t>MechaUZ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 project… 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Equal 10">
            <a:extLst>
              <a:ext uri="{FF2B5EF4-FFF2-40B4-BE49-F238E27FC236}">
                <a16:creationId xmlns:a16="http://schemas.microsoft.com/office/drawing/2014/main" id="{CE62953F-05A7-46F6-9AD3-7BC00397F0F2}"/>
              </a:ext>
            </a:extLst>
          </p:cNvPr>
          <p:cNvSpPr/>
          <p:nvPr/>
        </p:nvSpPr>
        <p:spPr>
          <a:xfrm>
            <a:off x="1969730" y="3559999"/>
            <a:ext cx="485316" cy="647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6D2BC-9E0C-498C-890B-EB242CB1C671}"/>
              </a:ext>
            </a:extLst>
          </p:cNvPr>
          <p:cNvSpPr txBox="1"/>
          <p:nvPr/>
        </p:nvSpPr>
        <p:spPr>
          <a:xfrm>
            <a:off x="2856024" y="3869888"/>
            <a:ext cx="172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measure the expected impact…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C50C0-6694-4C3B-B598-1ECAE5295725}"/>
              </a:ext>
            </a:extLst>
          </p:cNvPr>
          <p:cNvGrpSpPr/>
          <p:nvPr/>
        </p:nvGrpSpPr>
        <p:grpSpPr>
          <a:xfrm>
            <a:off x="2024595" y="5330195"/>
            <a:ext cx="3627454" cy="1022092"/>
            <a:chOff x="539552" y="2895772"/>
            <a:chExt cx="1872208" cy="10220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ABF9A0-FD1B-4FF5-AF08-64CAC0DAB6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Led by Hellenic Consulting Ltd., as appointed through tender process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5BDF3A-E368-43F6-996D-78E1E39DBE4B}"/>
                </a:ext>
              </a:extLst>
            </p:cNvPr>
            <p:cNvSpPr txBox="1"/>
            <p:nvPr/>
          </p:nvSpPr>
          <p:spPr>
            <a:xfrm>
              <a:off x="539552" y="2895772"/>
              <a:ext cx="1872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External Evaluation</a:t>
              </a:r>
              <a:endPara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5705F-ED8E-4741-82FB-D53FEC113030}"/>
              </a:ext>
            </a:extLst>
          </p:cNvPr>
          <p:cNvGrpSpPr/>
          <p:nvPr/>
        </p:nvGrpSpPr>
        <p:grpSpPr>
          <a:xfrm>
            <a:off x="2024523" y="1423886"/>
            <a:ext cx="3699603" cy="1333621"/>
            <a:chOff x="539551" y="2861242"/>
            <a:chExt cx="1909408" cy="13336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979102-0D54-4D67-BA49-77478B00AE61}"/>
                </a:ext>
              </a:extLst>
            </p:cNvPr>
            <p:cNvSpPr txBox="1"/>
            <p:nvPr/>
          </p:nvSpPr>
          <p:spPr>
            <a:xfrm>
              <a:off x="539551" y="3271533"/>
              <a:ext cx="19094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Led by South East European Research Centre-SEERC, as project Quality Assurance Manager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282F9B-49CE-44E9-B681-A6968AD3CDB2}"/>
                </a:ext>
              </a:extLst>
            </p:cNvPr>
            <p:cNvSpPr txBox="1"/>
            <p:nvPr/>
          </p:nvSpPr>
          <p:spPr>
            <a:xfrm>
              <a:off x="539552" y="2861242"/>
              <a:ext cx="1872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Internal Monitoring</a:t>
              </a:r>
              <a:endPara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5">
            <a:extLst>
              <a:ext uri="{FF2B5EF4-FFF2-40B4-BE49-F238E27FC236}">
                <a16:creationId xmlns:a16="http://schemas.microsoft.com/office/drawing/2014/main" id="{25748B69-F2A2-465E-93D4-D05B462A16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53186" y="2042017"/>
            <a:ext cx="54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8DC464EE-73A5-44AB-898A-A504387F7F06}"/>
              </a:ext>
            </a:extLst>
          </p:cNvPr>
          <p:cNvCxnSpPr>
            <a:cxnSpLocks/>
          </p:cNvCxnSpPr>
          <p:nvPr/>
        </p:nvCxnSpPr>
        <p:spPr>
          <a:xfrm rot="10800000">
            <a:off x="1253186" y="5599808"/>
            <a:ext cx="54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BA2410-C723-4070-990F-1282CFD799D6}"/>
              </a:ext>
            </a:extLst>
          </p:cNvPr>
          <p:cNvGrpSpPr/>
          <p:nvPr/>
        </p:nvGrpSpPr>
        <p:grpSpPr>
          <a:xfrm>
            <a:off x="3283783" y="2932878"/>
            <a:ext cx="848240" cy="819601"/>
            <a:chOff x="4477067" y="3197243"/>
            <a:chExt cx="1130986" cy="8196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60C83-32FD-496F-8C4D-92D48786695E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458E74F4-41C7-4566-881E-BFAA6B9CF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1C3C5121-DB56-460A-A7AD-77A470ABD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01C540E-B5C5-4480-8616-0C568DD6D73B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3ED9AF-C08E-496D-9EEC-07DFC1BE76D0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C7C64C34-99A6-45DA-9E14-2CD7DDCAF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795A60D3-D176-4625-A6B3-D87090CC0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45AE3C0-CFA2-4EB2-87C2-5927435853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197243"/>
              <a:ext cx="936188" cy="504402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46" name="Freeform 38">
            <a:extLst>
              <a:ext uri="{FF2B5EF4-FFF2-40B4-BE49-F238E27FC236}">
                <a16:creationId xmlns:a16="http://schemas.microsoft.com/office/drawing/2014/main" id="{EF8CD064-05F2-4945-B8DC-A9F56B3C92CD}"/>
              </a:ext>
            </a:extLst>
          </p:cNvPr>
          <p:cNvSpPr>
            <a:spLocks noChangeAspect="1"/>
          </p:cNvSpPr>
          <p:nvPr/>
        </p:nvSpPr>
        <p:spPr>
          <a:xfrm>
            <a:off x="1059002" y="2661774"/>
            <a:ext cx="390906" cy="405555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409C3248-AD02-42DD-A6C2-4FDE7ABC84F2}"/>
              </a:ext>
            </a:extLst>
          </p:cNvPr>
          <p:cNvSpPr>
            <a:spLocks noChangeAspect="1"/>
          </p:cNvSpPr>
          <p:nvPr/>
        </p:nvSpPr>
        <p:spPr>
          <a:xfrm>
            <a:off x="1057309" y="4641332"/>
            <a:ext cx="390906" cy="52120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97623"/>
            <a:ext cx="1526816" cy="80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6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E75E3-1F1C-4574-AD70-C9D12DED4F64}"/>
              </a:ext>
            </a:extLst>
          </p:cNvPr>
          <p:cNvSpPr txBox="1"/>
          <p:nvPr/>
        </p:nvSpPr>
        <p:spPr>
          <a:xfrm>
            <a:off x="4932040" y="2060848"/>
            <a:ext cx="1997755" cy="3697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HELLENIC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97D21-FF8A-412F-8CBD-F5282EC26011}"/>
              </a:ext>
            </a:extLst>
          </p:cNvPr>
          <p:cNvSpPr txBox="1"/>
          <p:nvPr/>
        </p:nvSpPr>
        <p:spPr>
          <a:xfrm>
            <a:off x="4932040" y="2492896"/>
            <a:ext cx="2446162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CONSULTING Ltd…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4932040" y="2996952"/>
            <a:ext cx="3726191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4932040" y="3068960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>
                <a:solidFill>
                  <a:schemeClr val="bg1"/>
                </a:solidFill>
              </a:rPr>
              <a:t>…is a legal company based in Thessaloniki (Greece) and was established in 2006; </a:t>
            </a:r>
          </a:p>
          <a:p>
            <a:pPr algn="just"/>
            <a:r>
              <a:rPr lang="en-US" altLang="ko-KR" sz="1600" dirty="0">
                <a:solidFill>
                  <a:schemeClr val="bg1"/>
                </a:solidFill>
              </a:rPr>
              <a:t>we provide business consultant services, with long experience in EU funded </a:t>
            </a:r>
            <a:r>
              <a:rPr lang="en-US" altLang="ko-KR" sz="1600" dirty="0" err="1">
                <a:solidFill>
                  <a:schemeClr val="bg1"/>
                </a:solidFill>
              </a:rPr>
              <a:t>programme</a:t>
            </a:r>
            <a:r>
              <a:rPr lang="en-US" altLang="ko-KR" sz="1600" dirty="0">
                <a:solidFill>
                  <a:schemeClr val="bg1"/>
                </a:solidFill>
              </a:rPr>
              <a:t> evaluations…</a:t>
            </a:r>
          </a:p>
          <a:p>
            <a:pPr algn="just"/>
            <a:endParaRPr lang="en-US" altLang="ko-KR" sz="600" dirty="0">
              <a:solidFill>
                <a:schemeClr val="bg1"/>
              </a:solidFill>
            </a:endParaRP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certified with ISO 9001:2015 &amp; SA8000:2008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4852002" y="390718"/>
            <a:ext cx="29581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Meet Our Team</a:t>
            </a:r>
            <a:endParaRPr lang="ko-KR" altLang="en-US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4860032" y="5949280"/>
            <a:ext cx="345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info@helleniconsulting.gr</a:t>
            </a:r>
            <a:r>
              <a:rPr lang="el-GR" sz="2400" dirty="0"/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13 - Θέση εικόνας" descr="logo_hellenic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0365" r="20365"/>
          <a:stretch>
            <a:fillRect/>
          </a:stretch>
        </p:blipFill>
        <p:spPr>
          <a:xfrm>
            <a:off x="1547664" y="1988840"/>
            <a:ext cx="1656184" cy="2208245"/>
          </a:xfrm>
        </p:spPr>
      </p:pic>
      <p:sp>
        <p:nvSpPr>
          <p:cNvPr id="1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5004048" y="5517232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026" name="Picture 2" descr="F:\SEREMET\MECHATRONICS\logo_hellenic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2137420" cy="626977"/>
          </a:xfrm>
          <a:prstGeom prst="rect">
            <a:avLst/>
          </a:prstGeom>
          <a:noFill/>
        </p:spPr>
      </p:pic>
      <p:pic>
        <p:nvPicPr>
          <p:cNvPr id="1027" name="Picture 3" descr="F:\SEREMET\MECHATRONICS\ISO_hellen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664546"/>
            <a:ext cx="12961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Evaluation Principles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F2E0EF-678D-4DB7-94EC-E888F9DAE5AA}"/>
              </a:ext>
            </a:extLst>
          </p:cNvPr>
          <p:cNvSpPr/>
          <p:nvPr/>
        </p:nvSpPr>
        <p:spPr>
          <a:xfrm>
            <a:off x="3627447" y="3122298"/>
            <a:ext cx="1889106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EC22C-4DE9-4BD1-9132-96A276430CDC}"/>
              </a:ext>
            </a:extLst>
          </p:cNvPr>
          <p:cNvGrpSpPr/>
          <p:nvPr/>
        </p:nvGrpSpPr>
        <p:grpSpPr>
          <a:xfrm rot="-3060000">
            <a:off x="3409325" y="3186002"/>
            <a:ext cx="120077" cy="332746"/>
            <a:chOff x="1408027" y="3329887"/>
            <a:chExt cx="155342" cy="5739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CBD9ED-874C-4E6E-B6D1-477FF7FCA17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E01523-AB69-4CC1-BE3D-3FA3DBE5B65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DBCF2A-058F-4084-A436-4E592317F77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0369967-8AF8-485E-8568-826C237D5231}"/>
              </a:ext>
            </a:extLst>
          </p:cNvPr>
          <p:cNvSpPr/>
          <p:nvPr/>
        </p:nvSpPr>
        <p:spPr>
          <a:xfrm>
            <a:off x="2775482" y="2448218"/>
            <a:ext cx="598457" cy="797943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FDB39-BC36-4918-81BE-7DE1A317F559}"/>
              </a:ext>
            </a:extLst>
          </p:cNvPr>
          <p:cNvSpPr/>
          <p:nvPr/>
        </p:nvSpPr>
        <p:spPr>
          <a:xfrm>
            <a:off x="4243841" y="1712835"/>
            <a:ext cx="598457" cy="797943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97D6FB-D24D-4532-AA3A-839C2FDCF16B}"/>
              </a:ext>
            </a:extLst>
          </p:cNvPr>
          <p:cNvSpPr/>
          <p:nvPr/>
        </p:nvSpPr>
        <p:spPr>
          <a:xfrm>
            <a:off x="5598116" y="2368172"/>
            <a:ext cx="598457" cy="797943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F89395-4508-41A2-B82B-7E42234E19A9}"/>
              </a:ext>
            </a:extLst>
          </p:cNvPr>
          <p:cNvSpPr/>
          <p:nvPr/>
        </p:nvSpPr>
        <p:spPr>
          <a:xfrm>
            <a:off x="2573633" y="4465543"/>
            <a:ext cx="598457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A9057E-FEDC-4569-BD07-2510D730E574}"/>
              </a:ext>
            </a:extLst>
          </p:cNvPr>
          <p:cNvSpPr/>
          <p:nvPr/>
        </p:nvSpPr>
        <p:spPr>
          <a:xfrm>
            <a:off x="3565718" y="4953013"/>
            <a:ext cx="598457" cy="79794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153BF8-EA68-41BB-81BC-B2AB1C047E15}"/>
              </a:ext>
            </a:extLst>
          </p:cNvPr>
          <p:cNvSpPr/>
          <p:nvPr/>
        </p:nvSpPr>
        <p:spPr>
          <a:xfrm>
            <a:off x="4979827" y="4953013"/>
            <a:ext cx="598457" cy="797943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44CC-6340-4EDF-A268-26CCFCA69CD2}"/>
              </a:ext>
            </a:extLst>
          </p:cNvPr>
          <p:cNvSpPr/>
          <p:nvPr/>
        </p:nvSpPr>
        <p:spPr>
          <a:xfrm>
            <a:off x="5923322" y="4273882"/>
            <a:ext cx="598457" cy="79794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E6B61C-3CD4-411A-AD1B-5F4FED3043DC}"/>
              </a:ext>
            </a:extLst>
          </p:cNvPr>
          <p:cNvGrpSpPr/>
          <p:nvPr/>
        </p:nvGrpSpPr>
        <p:grpSpPr>
          <a:xfrm rot="3060000" flipH="1">
            <a:off x="5413101" y="3091220"/>
            <a:ext cx="120077" cy="332746"/>
            <a:chOff x="1408027" y="3329887"/>
            <a:chExt cx="155342" cy="573958"/>
          </a:xfrm>
          <a:solidFill>
            <a:schemeClr val="accent1">
              <a:lumMod val="75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158E8-06A7-48B5-926C-DD53A48BBEA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7A44B7-EBD7-43B2-8762-448D87FAC0C9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ADC528-5D04-47B3-BB38-3473572E2C7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A4D763-8802-4CE9-985E-76AF2B24C180}"/>
              </a:ext>
            </a:extLst>
          </p:cNvPr>
          <p:cNvGrpSpPr/>
          <p:nvPr/>
        </p:nvGrpSpPr>
        <p:grpSpPr>
          <a:xfrm flipH="1">
            <a:off x="4511252" y="2628564"/>
            <a:ext cx="90058" cy="443661"/>
            <a:chOff x="1408027" y="3329887"/>
            <a:chExt cx="155342" cy="57395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71A80E-6BB4-4688-9510-FAB78E2F68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1D6485-9DF4-47AC-894A-E504C1FACB7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198F9C-C4C9-4992-9C26-E91569BE630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098-0224-489D-B107-0F70C08ACEA3}"/>
              </a:ext>
            </a:extLst>
          </p:cNvPr>
          <p:cNvGrpSpPr/>
          <p:nvPr/>
        </p:nvGrpSpPr>
        <p:grpSpPr>
          <a:xfrm rot="2880000">
            <a:off x="3275865" y="4143227"/>
            <a:ext cx="120077" cy="332746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E2016-2856-448D-9C65-51979562478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A3B023-5622-4794-966F-8304C55A35A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ADCB25-59D9-4EC2-8534-D0DEE77B2C8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1DC42-BB69-4DC0-B9AF-75C64B750AA8}"/>
              </a:ext>
            </a:extLst>
          </p:cNvPr>
          <p:cNvGrpSpPr/>
          <p:nvPr/>
        </p:nvGrpSpPr>
        <p:grpSpPr>
          <a:xfrm rot="18720000" flipH="1">
            <a:off x="5692503" y="4008753"/>
            <a:ext cx="120077" cy="332746"/>
            <a:chOff x="1408027" y="3329887"/>
            <a:chExt cx="155342" cy="573958"/>
          </a:xfrm>
          <a:solidFill>
            <a:srgbClr val="0070C0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65B945-FF18-4EE1-9C02-DFD01E05C5B4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F79FFB-363A-4240-B2C9-408F2D39B3B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160FBB-D2A8-4779-82A8-96FA110DD75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8ACF42-6025-40F4-8683-2075D5A58B3C}"/>
              </a:ext>
            </a:extLst>
          </p:cNvPr>
          <p:cNvGrpSpPr/>
          <p:nvPr/>
        </p:nvGrpSpPr>
        <p:grpSpPr>
          <a:xfrm rot="1380000">
            <a:off x="4022649" y="4497401"/>
            <a:ext cx="90058" cy="443661"/>
            <a:chOff x="1408027" y="3329887"/>
            <a:chExt cx="155342" cy="573958"/>
          </a:xfrm>
          <a:solidFill>
            <a:srgbClr val="00B0F0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0FCEF-C868-446C-A9A2-1476A9F3B27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CF9736-5600-438F-80BD-D2EB66BCB185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D7D9-AD29-45E5-B47A-EDA32D7611E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D04D4-FA19-4497-987E-818B8194DDB6}"/>
              </a:ext>
            </a:extLst>
          </p:cNvPr>
          <p:cNvGrpSpPr/>
          <p:nvPr/>
        </p:nvGrpSpPr>
        <p:grpSpPr>
          <a:xfrm rot="19920000" flipH="1">
            <a:off x="4939368" y="4577739"/>
            <a:ext cx="90058" cy="443661"/>
            <a:chOff x="1408027" y="3329887"/>
            <a:chExt cx="155350" cy="573958"/>
          </a:xfrm>
          <a:solidFill>
            <a:schemeClr val="accent5">
              <a:lumMod val="75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A840D3-AA70-4000-975B-F3A46DBA031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15F8B1-4215-4C92-AECD-EF0832B67423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A7DED8-EEBB-412D-915C-06A131F7D56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E6C165F-56C4-4602-801C-D0F34C665A73}"/>
              </a:ext>
            </a:extLst>
          </p:cNvPr>
          <p:cNvSpPr txBox="1"/>
          <p:nvPr/>
        </p:nvSpPr>
        <p:spPr>
          <a:xfrm>
            <a:off x="4632844" y="1712835"/>
            <a:ext cx="1103159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Impact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53B3E8-89B4-42A5-A1ED-D90995C6B8BA}"/>
              </a:ext>
            </a:extLst>
          </p:cNvPr>
          <p:cNvSpPr txBox="1"/>
          <p:nvPr/>
        </p:nvSpPr>
        <p:spPr>
          <a:xfrm>
            <a:off x="5808378" y="3168643"/>
            <a:ext cx="133731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Effectiveness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B208E2-1902-4072-AA03-D4B2FF355A66}"/>
              </a:ext>
            </a:extLst>
          </p:cNvPr>
          <p:cNvSpPr txBox="1"/>
          <p:nvPr/>
        </p:nvSpPr>
        <p:spPr>
          <a:xfrm>
            <a:off x="1899535" y="3123489"/>
            <a:ext cx="1103159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Efficiency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D7ECD-A70D-4994-8405-69732B671A80}"/>
              </a:ext>
            </a:extLst>
          </p:cNvPr>
          <p:cNvSpPr txBox="1"/>
          <p:nvPr/>
        </p:nvSpPr>
        <p:spPr>
          <a:xfrm>
            <a:off x="1899534" y="5263486"/>
            <a:ext cx="1103159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Relevance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486BB-5B7F-471D-B46B-749135A3256A}"/>
              </a:ext>
            </a:extLst>
          </p:cNvPr>
          <p:cNvSpPr txBox="1"/>
          <p:nvPr/>
        </p:nvSpPr>
        <p:spPr>
          <a:xfrm>
            <a:off x="3314232" y="5796581"/>
            <a:ext cx="1103159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Utility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71BF14-E8E0-45C3-A373-527304467797}"/>
              </a:ext>
            </a:extLst>
          </p:cNvPr>
          <p:cNvSpPr txBox="1"/>
          <p:nvPr/>
        </p:nvSpPr>
        <p:spPr>
          <a:xfrm>
            <a:off x="4813196" y="5853532"/>
            <a:ext cx="110315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Added Value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DF843B-4C0A-4903-AD29-720CFA3288C3}"/>
              </a:ext>
            </a:extLst>
          </p:cNvPr>
          <p:cNvSpPr txBox="1"/>
          <p:nvPr/>
        </p:nvSpPr>
        <p:spPr>
          <a:xfrm>
            <a:off x="5769080" y="5109597"/>
            <a:ext cx="147228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Sustainability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377143" y="4719231"/>
            <a:ext cx="240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How transferable is the project approach?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BBBC6386-F8B2-43B5-97AF-5E9A38DAF1B5}"/>
              </a:ext>
            </a:extLst>
          </p:cNvPr>
          <p:cNvSpPr/>
          <p:nvPr/>
        </p:nvSpPr>
        <p:spPr>
          <a:xfrm flipH="1">
            <a:off x="2939047" y="2673138"/>
            <a:ext cx="271325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DE64BDE6-E97D-4B9F-8F55-5B169DD439D7}"/>
              </a:ext>
            </a:extLst>
          </p:cNvPr>
          <p:cNvSpPr/>
          <p:nvPr/>
        </p:nvSpPr>
        <p:spPr>
          <a:xfrm>
            <a:off x="3745992" y="5193842"/>
            <a:ext cx="237907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BB06DA03-C930-4A73-86B9-22D235D516EF}"/>
              </a:ext>
            </a:extLst>
          </p:cNvPr>
          <p:cNvSpPr/>
          <p:nvPr/>
        </p:nvSpPr>
        <p:spPr>
          <a:xfrm>
            <a:off x="2744896" y="4696296"/>
            <a:ext cx="257798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64838679-BE28-4C8C-B058-9675CB19099C}"/>
              </a:ext>
            </a:extLst>
          </p:cNvPr>
          <p:cNvSpPr/>
          <p:nvPr/>
        </p:nvSpPr>
        <p:spPr>
          <a:xfrm flipH="1">
            <a:off x="5132173" y="5190426"/>
            <a:ext cx="29376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E2494E74-6017-4456-BD0B-C6C1341B38F1}"/>
              </a:ext>
            </a:extLst>
          </p:cNvPr>
          <p:cNvSpPr>
            <a:spLocks noChangeAspect="1"/>
          </p:cNvSpPr>
          <p:nvPr/>
        </p:nvSpPr>
        <p:spPr>
          <a:xfrm rot="9900000">
            <a:off x="6108014" y="4474999"/>
            <a:ext cx="297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D9C1897A-47BB-421F-9AE0-1109017D3EA4}"/>
              </a:ext>
            </a:extLst>
          </p:cNvPr>
          <p:cNvSpPr/>
          <p:nvPr/>
        </p:nvSpPr>
        <p:spPr>
          <a:xfrm>
            <a:off x="4425880" y="1982751"/>
            <a:ext cx="27398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B4621B01-9127-4254-8C84-6B4C8C0FCF47}"/>
              </a:ext>
            </a:extLst>
          </p:cNvPr>
          <p:cNvSpPr>
            <a:spLocks noChangeAspect="1"/>
          </p:cNvSpPr>
          <p:nvPr/>
        </p:nvSpPr>
        <p:spPr>
          <a:xfrm>
            <a:off x="5773309" y="2582938"/>
            <a:ext cx="266007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85" y="3507196"/>
            <a:ext cx="1474991" cy="77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1146873" y="5965858"/>
            <a:ext cx="2718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Does the project have an impact on the target groups in relation to their needs?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4969703" y="1127570"/>
            <a:ext cx="240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How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has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the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project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enhanced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cooperation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for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university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-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industry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links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377143" y="2367568"/>
            <a:ext cx="240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What mechanisms have been used to turn resources into outputs and results?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6243684" y="2442565"/>
            <a:ext cx="240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How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far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has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the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project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achieved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its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specific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objectives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6521779" y="4493353"/>
            <a:ext cx="240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Are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the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benefits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expected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to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last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after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the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project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is over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5473139" y="5965858"/>
            <a:ext cx="2718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Would the intervention have happened without financial assistance?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9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dirty="0"/>
              <a:t>Evaluation Timeline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647152-983C-49E8-9F34-F9883A63DBB6}"/>
              </a:ext>
            </a:extLst>
          </p:cNvPr>
          <p:cNvSpPr/>
          <p:nvPr/>
        </p:nvSpPr>
        <p:spPr>
          <a:xfrm>
            <a:off x="2174624" y="2901245"/>
            <a:ext cx="1603307" cy="1444527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E95F1F-FB62-4B4C-9F0B-FA681AEE1E2B}"/>
              </a:ext>
            </a:extLst>
          </p:cNvPr>
          <p:cNvSpPr/>
          <p:nvPr/>
        </p:nvSpPr>
        <p:spPr>
          <a:xfrm>
            <a:off x="3455073" y="3287754"/>
            <a:ext cx="847240" cy="1410960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E3B5B2-728D-403D-9D87-14149A2E1A61}"/>
              </a:ext>
            </a:extLst>
          </p:cNvPr>
          <p:cNvSpPr/>
          <p:nvPr/>
        </p:nvSpPr>
        <p:spPr>
          <a:xfrm rot="10800000" flipV="1">
            <a:off x="4033082" y="2923992"/>
            <a:ext cx="1331152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E07440-AFB1-402B-A374-9476FBA9AC8B}"/>
              </a:ext>
            </a:extLst>
          </p:cNvPr>
          <p:cNvSpPr/>
          <p:nvPr/>
        </p:nvSpPr>
        <p:spPr>
          <a:xfrm rot="10800000" flipV="1">
            <a:off x="5058562" y="3278816"/>
            <a:ext cx="849780" cy="1419897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9E4D582D-3FB9-499C-93A5-F4399A2540EB}"/>
              </a:ext>
            </a:extLst>
          </p:cNvPr>
          <p:cNvSpPr/>
          <p:nvPr/>
        </p:nvSpPr>
        <p:spPr>
          <a:xfrm>
            <a:off x="3701891" y="3960780"/>
            <a:ext cx="286710" cy="2915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9BBC20-83A1-480D-84CA-0140249522D9}"/>
              </a:ext>
            </a:extLst>
          </p:cNvPr>
          <p:cNvSpPr/>
          <p:nvPr/>
        </p:nvSpPr>
        <p:spPr>
          <a:xfrm>
            <a:off x="5352648" y="3919938"/>
            <a:ext cx="261605" cy="30101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E0128FAD-AD00-4242-94C0-A3B0A04B2802}"/>
              </a:ext>
            </a:extLst>
          </p:cNvPr>
          <p:cNvSpPr>
            <a:spLocks noChangeAspect="1"/>
          </p:cNvSpPr>
          <p:nvPr/>
        </p:nvSpPr>
        <p:spPr>
          <a:xfrm>
            <a:off x="2789574" y="3349274"/>
            <a:ext cx="373406" cy="5020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B48C7-9C68-47C0-8DB6-68A116A59A79}"/>
              </a:ext>
            </a:extLst>
          </p:cNvPr>
          <p:cNvSpPr/>
          <p:nvPr/>
        </p:nvSpPr>
        <p:spPr>
          <a:xfrm>
            <a:off x="5586890" y="2901244"/>
            <a:ext cx="1644985" cy="1444527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Donut 8">
            <a:extLst>
              <a:ext uri="{FF2B5EF4-FFF2-40B4-BE49-F238E27FC236}">
                <a16:creationId xmlns:a16="http://schemas.microsoft.com/office/drawing/2014/main" id="{9DE38CF0-4A70-4BB3-9422-5DD3DEF3AB33}"/>
              </a:ext>
            </a:extLst>
          </p:cNvPr>
          <p:cNvSpPr/>
          <p:nvPr/>
        </p:nvSpPr>
        <p:spPr>
          <a:xfrm>
            <a:off x="6255642" y="3432650"/>
            <a:ext cx="335500" cy="41332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Block Arc 25">
            <a:extLst>
              <a:ext uri="{FF2B5EF4-FFF2-40B4-BE49-F238E27FC236}">
                <a16:creationId xmlns:a16="http://schemas.microsoft.com/office/drawing/2014/main" id="{F8681329-8D57-4047-9185-C5CD23E86D92}"/>
              </a:ext>
            </a:extLst>
          </p:cNvPr>
          <p:cNvSpPr>
            <a:spLocks noChangeAspect="1"/>
          </p:cNvSpPr>
          <p:nvPr/>
        </p:nvSpPr>
        <p:spPr>
          <a:xfrm>
            <a:off x="4571069" y="3419224"/>
            <a:ext cx="221542" cy="42675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D1E1B4-0D67-4CCA-B66B-A00F83F7562A}"/>
              </a:ext>
            </a:extLst>
          </p:cNvPr>
          <p:cNvGrpSpPr/>
          <p:nvPr/>
        </p:nvGrpSpPr>
        <p:grpSpPr>
          <a:xfrm>
            <a:off x="5614253" y="5201814"/>
            <a:ext cx="3251800" cy="1300121"/>
            <a:chOff x="1195519" y="3677316"/>
            <a:chExt cx="2268451" cy="13001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119EC-7441-4652-B307-04843BD04658}"/>
                </a:ext>
              </a:extLst>
            </p:cNvPr>
            <p:cNvSpPr txBox="1"/>
            <p:nvPr/>
          </p:nvSpPr>
          <p:spPr>
            <a:xfrm>
              <a:off x="1195519" y="3677316"/>
              <a:ext cx="2038788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Final report</a:t>
              </a:r>
              <a:endPara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63722-3B1E-47C8-B7AA-4E493FB9CE88}"/>
                </a:ext>
              </a:extLst>
            </p:cNvPr>
            <p:cNvSpPr txBox="1"/>
            <p:nvPr/>
          </p:nvSpPr>
          <p:spPr>
            <a:xfrm>
              <a:off x="1195519" y="4054107"/>
              <a:ext cx="2268451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(a draft version will be shared with partners on September 2022)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B758394B-CB2A-47B2-B99E-7D11B7D9A8A7}"/>
              </a:ext>
            </a:extLst>
          </p:cNvPr>
          <p:cNvCxnSpPr>
            <a:cxnSpLocks/>
          </p:cNvCxnSpPr>
          <p:nvPr/>
        </p:nvCxnSpPr>
        <p:spPr>
          <a:xfrm rot="10800000">
            <a:off x="6475607" y="5104519"/>
            <a:ext cx="1529091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32628-1B87-451C-BB7B-D89EBEBF31CE}"/>
              </a:ext>
            </a:extLst>
          </p:cNvPr>
          <p:cNvGrpSpPr/>
          <p:nvPr/>
        </p:nvGrpSpPr>
        <p:grpSpPr>
          <a:xfrm>
            <a:off x="1770087" y="1355905"/>
            <a:ext cx="2752042" cy="1048321"/>
            <a:chOff x="1412514" y="3708293"/>
            <a:chExt cx="2768892" cy="10483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3F21C9-B5BC-4095-A853-F20F24E4EF2D}"/>
                </a:ext>
              </a:extLst>
            </p:cNvPr>
            <p:cNvSpPr txBox="1"/>
            <p:nvPr/>
          </p:nvSpPr>
          <p:spPr>
            <a:xfrm>
              <a:off x="1425182" y="3708293"/>
              <a:ext cx="2038788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Interim report</a:t>
              </a:r>
              <a:endPara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5DDF2-DF42-4FC4-9B7E-D391F716EDE8}"/>
                </a:ext>
              </a:extLst>
            </p:cNvPr>
            <p:cNvSpPr txBox="1"/>
            <p:nvPr/>
          </p:nvSpPr>
          <p:spPr>
            <a:xfrm>
              <a:off x="1412514" y="4110283"/>
              <a:ext cx="27688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(a draft version will be shared with partners on March 2021)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2085084D-9491-4B46-871F-18ECA41711FA}"/>
              </a:ext>
            </a:extLst>
          </p:cNvPr>
          <p:cNvCxnSpPr/>
          <p:nvPr/>
        </p:nvCxnSpPr>
        <p:spPr>
          <a:xfrm>
            <a:off x="1671517" y="1653947"/>
            <a:ext cx="1906760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1ACA858-56D0-406F-A257-F1E8EA6481D2}"/>
              </a:ext>
            </a:extLst>
          </p:cNvPr>
          <p:cNvSpPr txBox="1"/>
          <p:nvPr/>
        </p:nvSpPr>
        <p:spPr>
          <a:xfrm>
            <a:off x="5775320" y="428811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October 2022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6D214D-E295-44AA-97D6-6389CA1FCAED}"/>
              </a:ext>
            </a:extLst>
          </p:cNvPr>
          <p:cNvSpPr txBox="1"/>
          <p:nvPr/>
        </p:nvSpPr>
        <p:spPr>
          <a:xfrm>
            <a:off x="3162980" y="2532181"/>
            <a:ext cx="135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April</a:t>
            </a:r>
          </a:p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7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Indicators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7DF80-CC0B-4FB0-B3FA-04BEEB5BB8AC}"/>
              </a:ext>
            </a:extLst>
          </p:cNvPr>
          <p:cNvSpPr/>
          <p:nvPr/>
        </p:nvSpPr>
        <p:spPr>
          <a:xfrm>
            <a:off x="4580304" y="1868331"/>
            <a:ext cx="4240168" cy="1350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9E6AF-1C60-428C-81D6-8374ABF1BAAA}"/>
              </a:ext>
            </a:extLst>
          </p:cNvPr>
          <p:cNvSpPr/>
          <p:nvPr/>
        </p:nvSpPr>
        <p:spPr>
          <a:xfrm>
            <a:off x="323528" y="3218620"/>
            <a:ext cx="4248089" cy="1385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3" descr="D:\Fullppt\005-PNG이미지\magnifying-glass-189254.png">
            <a:extLst>
              <a:ext uri="{FF2B5EF4-FFF2-40B4-BE49-F238E27FC236}">
                <a16:creationId xmlns:a16="http://schemas.microsoft.com/office/drawing/2014/main" id="{E8F1937B-D93F-4C69-AF01-4A3D6DFA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3534" y="1691951"/>
            <a:ext cx="3618402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D5ACD9-9994-4EF2-9848-CEA691E96652}"/>
              </a:ext>
            </a:extLst>
          </p:cNvPr>
          <p:cNvGrpSpPr/>
          <p:nvPr/>
        </p:nvGrpSpPr>
        <p:grpSpPr>
          <a:xfrm>
            <a:off x="3583838" y="1860133"/>
            <a:ext cx="2025000" cy="2744198"/>
            <a:chOff x="7794000" y="1063881"/>
            <a:chExt cx="2700000" cy="2744198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AD467F4-54B2-4E01-B7D3-AB2A6F7C8715}"/>
                </a:ext>
              </a:extLst>
            </p:cNvPr>
            <p:cNvSpPr/>
            <p:nvPr/>
          </p:nvSpPr>
          <p:spPr>
            <a:xfrm>
              <a:off x="7794000" y="2422367"/>
              <a:ext cx="2699999" cy="1385712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4C1AC449-FD5D-42FB-8992-F0028E81E10E}"/>
                </a:ext>
              </a:extLst>
            </p:cNvPr>
            <p:cNvSpPr/>
            <p:nvPr/>
          </p:nvSpPr>
          <p:spPr>
            <a:xfrm>
              <a:off x="7794000" y="1063881"/>
              <a:ext cx="2700000" cy="1358487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A48F04-F4BB-4A19-954B-B653A54B7464}"/>
              </a:ext>
            </a:extLst>
          </p:cNvPr>
          <p:cNvGrpSpPr/>
          <p:nvPr/>
        </p:nvGrpSpPr>
        <p:grpSpPr>
          <a:xfrm>
            <a:off x="5611736" y="1871529"/>
            <a:ext cx="3352752" cy="1770980"/>
            <a:chOff x="634579" y="3370077"/>
            <a:chExt cx="2331753" cy="11255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7A4BEC-A3AD-4A46-991E-AE3853C45F07}"/>
                </a:ext>
              </a:extLst>
            </p:cNvPr>
            <p:cNvSpPr txBox="1"/>
            <p:nvPr/>
          </p:nvSpPr>
          <p:spPr>
            <a:xfrm>
              <a:off x="712744" y="3576262"/>
              <a:ext cx="2253588" cy="91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Assessment of measurable outcomes by analyzing differences between achievements (reality) and expected (proposal)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4F66A3-08E8-4943-98FA-4A7C0AFCFD7B}"/>
                </a:ext>
              </a:extLst>
            </p:cNvPr>
            <p:cNvSpPr txBox="1"/>
            <p:nvPr/>
          </p:nvSpPr>
          <p:spPr>
            <a:xfrm>
              <a:off x="634579" y="3370077"/>
              <a:ext cx="2231594" cy="25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Quantitative Indicators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65EC0-3D31-4947-A323-09C791F9065F}"/>
              </a:ext>
            </a:extLst>
          </p:cNvPr>
          <p:cNvGrpSpPr/>
          <p:nvPr/>
        </p:nvGrpSpPr>
        <p:grpSpPr>
          <a:xfrm>
            <a:off x="323528" y="3218623"/>
            <a:ext cx="3260311" cy="1723547"/>
            <a:chOff x="424906" y="3362835"/>
            <a:chExt cx="2577815" cy="9656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909C35-3746-419A-8BEC-2F6F95C53356}"/>
                </a:ext>
              </a:extLst>
            </p:cNvPr>
            <p:cNvSpPr txBox="1"/>
            <p:nvPr/>
          </p:nvSpPr>
          <p:spPr>
            <a:xfrm>
              <a:off x="424906" y="3587011"/>
              <a:ext cx="2577815" cy="741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2060"/>
                  </a:solidFill>
                  <a:cs typeface="Arial" pitchFamily="34" charset="0"/>
                </a:rPr>
                <a:t>Assessment of impacts based on partners’ and target groups’ experiences, risk identification and added value complementation </a:t>
              </a:r>
            </a:p>
            <a:p>
              <a:endParaRPr lang="ko-KR" altLang="en-US" sz="1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1F3588-0C02-46AD-89C4-FF490ED3C57A}"/>
                </a:ext>
              </a:extLst>
            </p:cNvPr>
            <p:cNvSpPr txBox="1"/>
            <p:nvPr/>
          </p:nvSpPr>
          <p:spPr>
            <a:xfrm>
              <a:off x="538774" y="3362835"/>
              <a:ext cx="2463947" cy="2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2060"/>
                  </a:solidFill>
                  <a:cs typeface="Arial" pitchFamily="34" charset="0"/>
                </a:rPr>
                <a:t>Quantitative Indicators</a:t>
              </a:r>
              <a:endParaRPr lang="ko-KR" altLang="en-US" sz="20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AAEA14-165A-4C51-A3E2-FBAB48D60E62}"/>
              </a:ext>
            </a:extLst>
          </p:cNvPr>
          <p:cNvSpPr txBox="1"/>
          <p:nvPr/>
        </p:nvSpPr>
        <p:spPr>
          <a:xfrm>
            <a:off x="1120511" y="5597088"/>
            <a:ext cx="460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cs typeface="Arial" pitchFamily="34" charset="0"/>
              </a:rPr>
              <a:t>Quantitative and Qualitative assessment of </a:t>
            </a:r>
            <a:r>
              <a:rPr lang="en-US" altLang="ko-KR" b="1" dirty="0" err="1">
                <a:solidFill>
                  <a:srgbClr val="002060"/>
                </a:solidFill>
                <a:cs typeface="Arial" pitchFamily="34" charset="0"/>
              </a:rPr>
              <a:t>programme</a:t>
            </a:r>
            <a:r>
              <a:rPr lang="en-US" altLang="ko-KR" b="1" dirty="0">
                <a:solidFill>
                  <a:srgbClr val="002060"/>
                </a:solidFill>
                <a:cs typeface="Arial" pitchFamily="34" charset="0"/>
              </a:rPr>
              <a:t> impacts will be undertaken both in interim and final evaluation reports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19C39FC-3F16-4956-A9F9-82B9C041D87C}"/>
              </a:ext>
            </a:extLst>
          </p:cNvPr>
          <p:cNvSpPr/>
          <p:nvPr/>
        </p:nvSpPr>
        <p:spPr>
          <a:xfrm flipH="1">
            <a:off x="4350591" y="3618730"/>
            <a:ext cx="491492" cy="4440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350591" y="2427742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1173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Quantitative Indicators Assessment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380B79-9E75-4EF8-90B6-25E60CEAE710}"/>
              </a:ext>
            </a:extLst>
          </p:cNvPr>
          <p:cNvGrpSpPr/>
          <p:nvPr/>
        </p:nvGrpSpPr>
        <p:grpSpPr>
          <a:xfrm>
            <a:off x="5920016" y="1712297"/>
            <a:ext cx="2053605" cy="1936726"/>
            <a:chOff x="302738" y="4213931"/>
            <a:chExt cx="2851594" cy="19367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CCB55D-8276-4A76-AF69-C8FBB3F00DB4}"/>
                </a:ext>
              </a:extLst>
            </p:cNvPr>
            <p:cNvSpPr txBox="1"/>
            <p:nvPr/>
          </p:nvSpPr>
          <p:spPr>
            <a:xfrm>
              <a:off x="302738" y="4213931"/>
              <a:ext cx="285159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SOS!!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67B356-522E-466F-A6A0-A1863DF94522}"/>
                </a:ext>
              </a:extLst>
            </p:cNvPr>
            <p:cNvSpPr txBox="1"/>
            <p:nvPr/>
          </p:nvSpPr>
          <p:spPr>
            <a:xfrm>
              <a:off x="302738" y="4580997"/>
              <a:ext cx="285159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 order to assess No. of students interested,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note on UZB HEIs websites should be available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(number of unique visitors)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5EB63-00CB-4DBB-9D8F-CBC0FEE99367}"/>
              </a:ext>
            </a:extLst>
          </p:cNvPr>
          <p:cNvGrpSpPr/>
          <p:nvPr/>
        </p:nvGrpSpPr>
        <p:grpSpPr>
          <a:xfrm>
            <a:off x="323528" y="5073353"/>
            <a:ext cx="3086813" cy="1886166"/>
            <a:chOff x="302738" y="4355501"/>
            <a:chExt cx="2851594" cy="18861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070ADA-96D8-496A-879E-07455F001C3E}"/>
                </a:ext>
              </a:extLst>
            </p:cNvPr>
            <p:cNvSpPr txBox="1"/>
            <p:nvPr/>
          </p:nvSpPr>
          <p:spPr>
            <a:xfrm>
              <a:off x="302738" y="4355501"/>
              <a:ext cx="285159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No. of…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7A98F-4043-4960-A2B9-3498E452C9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students interested in studying in new BSc and being taught as well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academic staff trained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specialists interested in new courses…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D7938-90BE-4D0F-A88E-60760BE1FF16}"/>
              </a:ext>
            </a:extLst>
          </p:cNvPr>
          <p:cNvGrpSpPr/>
          <p:nvPr/>
        </p:nvGrpSpPr>
        <p:grpSpPr>
          <a:xfrm>
            <a:off x="323528" y="1566385"/>
            <a:ext cx="2660971" cy="2851487"/>
            <a:chOff x="302738" y="4034994"/>
            <a:chExt cx="2851594" cy="28514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C8EBE-A935-4AE5-B1B0-FBB188D987F8}"/>
                </a:ext>
              </a:extLst>
            </p:cNvPr>
            <p:cNvSpPr txBox="1"/>
            <p:nvPr/>
          </p:nvSpPr>
          <p:spPr>
            <a:xfrm>
              <a:off x="302738" y="4034994"/>
              <a:ext cx="285159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No. of…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A5D468-3419-4D84-A723-D5CA2B11C28F}"/>
                </a:ext>
              </a:extLst>
            </p:cNvPr>
            <p:cNvSpPr txBox="1"/>
            <p:nvPr/>
          </p:nvSpPr>
          <p:spPr>
            <a:xfrm>
              <a:off x="302738" y="4393491"/>
              <a:ext cx="2851594" cy="249299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students, academics, engineers using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-labs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participants in Mechatronic Society (and their profile)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followers on social media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publications (journals, etc.)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participants registered in final conference…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0652-4ADC-46B4-B495-2206BAE4DB23}"/>
              </a:ext>
            </a:extLst>
          </p:cNvPr>
          <p:cNvGrpSpPr/>
          <p:nvPr/>
        </p:nvGrpSpPr>
        <p:grpSpPr>
          <a:xfrm>
            <a:off x="5390668" y="5134908"/>
            <a:ext cx="2880320" cy="1452500"/>
            <a:chOff x="-300050" y="4217001"/>
            <a:chExt cx="3454382" cy="1452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FBDC2E-754B-44B4-B488-0526409D5E8D}"/>
                </a:ext>
              </a:extLst>
            </p:cNvPr>
            <p:cNvSpPr txBox="1"/>
            <p:nvPr/>
          </p:nvSpPr>
          <p:spPr>
            <a:xfrm>
              <a:off x="140452" y="4217001"/>
              <a:ext cx="2851595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SOS!!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82F2A5-5B19-4A39-A890-A2B7EE579FE7}"/>
                </a:ext>
              </a:extLst>
            </p:cNvPr>
            <p:cNvSpPr txBox="1"/>
            <p:nvPr/>
          </p:nvSpPr>
          <p:spPr>
            <a:xfrm>
              <a:off x="-300050" y="4592283"/>
              <a:ext cx="3454382" cy="107721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 order to assess demand for textbooks/manuals,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download counter should be incorporated in project’s website </a:t>
              </a: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0F7EB1CD-B0DC-40A9-A04B-EAFF9B23F0D8}"/>
              </a:ext>
            </a:extLst>
          </p:cNvPr>
          <p:cNvCxnSpPr>
            <a:cxnSpLocks/>
          </p:cNvCxnSpPr>
          <p:nvPr/>
        </p:nvCxnSpPr>
        <p:spPr>
          <a:xfrm flipV="1">
            <a:off x="5016780" y="1953872"/>
            <a:ext cx="1335124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2FC3A9C-DCC9-4AB4-A3CF-D0DE2EC9D813}"/>
              </a:ext>
            </a:extLst>
          </p:cNvPr>
          <p:cNvCxnSpPr>
            <a:cxnSpLocks/>
          </p:cNvCxnSpPr>
          <p:nvPr/>
        </p:nvCxnSpPr>
        <p:spPr>
          <a:xfrm rot="10800000">
            <a:off x="5364445" y="4630887"/>
            <a:ext cx="99951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184A3B4-A7CD-4D27-A81D-897E1A55DE49}"/>
              </a:ext>
            </a:extLst>
          </p:cNvPr>
          <p:cNvCxnSpPr>
            <a:cxnSpLocks/>
          </p:cNvCxnSpPr>
          <p:nvPr/>
        </p:nvCxnSpPr>
        <p:spPr>
          <a:xfrm flipV="1">
            <a:off x="1881899" y="4571389"/>
            <a:ext cx="1198385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B7D4C7FF-125C-4FBD-B12D-882AA5628822}"/>
              </a:ext>
            </a:extLst>
          </p:cNvPr>
          <p:cNvCxnSpPr>
            <a:cxnSpLocks/>
          </p:cNvCxnSpPr>
          <p:nvPr/>
        </p:nvCxnSpPr>
        <p:spPr>
          <a:xfrm>
            <a:off x="2648801" y="2072721"/>
            <a:ext cx="862966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2858FC07-8466-4707-B896-C00560A608EB}"/>
              </a:ext>
            </a:extLst>
          </p:cNvPr>
          <p:cNvGrpSpPr/>
          <p:nvPr/>
        </p:nvGrpSpPr>
        <p:grpSpPr>
          <a:xfrm>
            <a:off x="2984499" y="2391820"/>
            <a:ext cx="3370099" cy="3268838"/>
            <a:chOff x="4371254" y="2271244"/>
            <a:chExt cx="4039061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93B26960-29AD-4C45-B10F-1279D687F11E}"/>
                </a:ext>
              </a:extLst>
            </p:cNvPr>
            <p:cNvSpPr/>
            <p:nvPr/>
          </p:nvSpPr>
          <p:spPr>
            <a:xfrm>
              <a:off x="5449999" y="2860736"/>
              <a:ext cx="1619093" cy="1744152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1ABC9957-6524-4A49-AB5C-3B56ED52A91F}"/>
                </a:ext>
              </a:extLst>
            </p:cNvPr>
            <p:cNvSpPr/>
            <p:nvPr/>
          </p:nvSpPr>
          <p:spPr>
            <a:xfrm>
              <a:off x="7043973" y="3158905"/>
              <a:ext cx="1366342" cy="1218382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44C7ACB3-F047-4950-AB4F-4002181E254A}"/>
                </a:ext>
              </a:extLst>
            </p:cNvPr>
            <p:cNvSpPr/>
            <p:nvPr/>
          </p:nvSpPr>
          <p:spPr>
            <a:xfrm>
              <a:off x="4371254" y="2271244"/>
              <a:ext cx="1397322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8CD8ED92-DD88-4B6D-8977-21BC11AF7608}"/>
                </a:ext>
              </a:extLst>
            </p:cNvPr>
            <p:cNvSpPr/>
            <p:nvPr/>
          </p:nvSpPr>
          <p:spPr>
            <a:xfrm>
              <a:off x="4461542" y="4041815"/>
              <a:ext cx="1374512" cy="1167704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5549377" y="3729451"/>
            <a:ext cx="470399" cy="64814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410342" y="4808296"/>
            <a:ext cx="424960" cy="424960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251292" y="3745803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3291523" y="274737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5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/>
              <a:t>Qualitative Indicators Assessment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7465CC-0161-4533-8019-C7D70DA0596B}"/>
              </a:ext>
            </a:extLst>
          </p:cNvPr>
          <p:cNvGrpSpPr/>
          <p:nvPr/>
        </p:nvGrpSpPr>
        <p:grpSpPr>
          <a:xfrm>
            <a:off x="3955593" y="1268760"/>
            <a:ext cx="1237623" cy="4930075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CDA3BFF-F8A3-4918-B507-D99B5F7A418E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85AD12E1-61D4-41DF-ABF9-C67842F0493F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34101B9-F5D3-4407-B084-367B45709379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6A2E478-D09D-49BD-AF51-D6C94A5C82AE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2058B0B-91E3-4C78-B113-6B2A89311811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E17BBB-F95F-471B-9324-9CECBC49283B}"/>
              </a:ext>
            </a:extLst>
          </p:cNvPr>
          <p:cNvSpPr txBox="1"/>
          <p:nvPr/>
        </p:nvSpPr>
        <p:spPr>
          <a:xfrm>
            <a:off x="251520" y="1413349"/>
            <a:ext cx="740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01</a:t>
            </a:r>
            <a:endParaRPr lang="ko-KR" altLang="en-US" sz="3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0B185-6FFF-49C6-AA06-D507FB1B4EDB}"/>
              </a:ext>
            </a:extLst>
          </p:cNvPr>
          <p:cNvGrpSpPr/>
          <p:nvPr/>
        </p:nvGrpSpPr>
        <p:grpSpPr>
          <a:xfrm>
            <a:off x="522663" y="1382572"/>
            <a:ext cx="3533913" cy="1723548"/>
            <a:chOff x="2519342" y="4503781"/>
            <a:chExt cx="2467789" cy="17994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457F9C-C58E-4B69-AF17-A9B30000B765}"/>
                </a:ext>
              </a:extLst>
            </p:cNvPr>
            <p:cNvSpPr txBox="1"/>
            <p:nvPr/>
          </p:nvSpPr>
          <p:spPr>
            <a:xfrm>
              <a:off x="2519342" y="5114311"/>
              <a:ext cx="2467789" cy="118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quantitative survey (Google form) / all members / conducted twice (Annex 1)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interviews (ZOOM) / members’ sample / conducted twice (Annex 2)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09525-C03C-4A28-8A02-837CC4ED6896}"/>
                </a:ext>
              </a:extLst>
            </p:cNvPr>
            <p:cNvSpPr txBox="1"/>
            <p:nvPr/>
          </p:nvSpPr>
          <p:spPr>
            <a:xfrm>
              <a:off x="2722407" y="4503781"/>
              <a:ext cx="2167084" cy="61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Partners’ perceptions regarding project management, challenges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01CA91-6479-4CD5-A78E-9378685D7E0B}"/>
              </a:ext>
            </a:extLst>
          </p:cNvPr>
          <p:cNvSpPr txBox="1"/>
          <p:nvPr/>
        </p:nvSpPr>
        <p:spPr>
          <a:xfrm>
            <a:off x="211475" y="3157384"/>
            <a:ext cx="740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itchFamily="34" charset="0"/>
              </a:rPr>
              <a:t>03</a:t>
            </a:r>
            <a:endParaRPr lang="ko-KR" altLang="en-US" sz="3000" b="1" dirty="0">
              <a:solidFill>
                <a:schemeClr val="accent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C851C-C5F4-4078-8467-DBE83595AD9B}"/>
              </a:ext>
            </a:extLst>
          </p:cNvPr>
          <p:cNvGrpSpPr/>
          <p:nvPr/>
        </p:nvGrpSpPr>
        <p:grpSpPr>
          <a:xfrm>
            <a:off x="467544" y="3124125"/>
            <a:ext cx="3488049" cy="1985159"/>
            <a:chOff x="2929526" y="4184627"/>
            <a:chExt cx="1997185" cy="19851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811964-6460-46EF-8682-BFD0BDFA1715}"/>
                </a:ext>
              </a:extLst>
            </p:cNvPr>
            <p:cNvSpPr txBox="1"/>
            <p:nvPr/>
          </p:nvSpPr>
          <p:spPr>
            <a:xfrm>
              <a:off x="2929526" y="4784791"/>
              <a:ext cx="19971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182563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quantitative survey (Google form) / students; academic staff; engineers/ when courses are completed (Annex 4) </a:t>
              </a:r>
            </a:p>
            <a:p>
              <a:pPr marL="266700" indent="-182563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interviews (ZOOM) / target groups’ sample </a:t>
              </a:r>
            </a:p>
            <a:p>
              <a:pPr marL="266700" indent="-182563">
                <a:buFont typeface="Arial" panose="020B0604020202020204" pitchFamily="34" charset="0"/>
                <a:buChar char="•"/>
              </a:pPr>
              <a:r>
                <a:rPr lang="en-US" altLang="ko-KR" sz="1400" b="1" dirty="0">
                  <a:cs typeface="Arial" pitchFamily="34" charset="0"/>
                </a:rPr>
                <a:t>ACCESS TO REGISTRATION LISTS!!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996A5-FEF9-4668-8EAE-4AD0B3EE822A}"/>
                </a:ext>
              </a:extLst>
            </p:cNvPr>
            <p:cNvSpPr txBox="1"/>
            <p:nvPr/>
          </p:nvSpPr>
          <p:spPr>
            <a:xfrm>
              <a:off x="3038652" y="4184627"/>
              <a:ext cx="177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Target groups’ perceptions regarding courses &amp; training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CEDB098-BB29-4275-801B-168778A794BB}"/>
              </a:ext>
            </a:extLst>
          </p:cNvPr>
          <p:cNvSpPr txBox="1"/>
          <p:nvPr/>
        </p:nvSpPr>
        <p:spPr>
          <a:xfrm>
            <a:off x="211474" y="5337060"/>
            <a:ext cx="740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rgbClr val="00B0F0"/>
                </a:solidFill>
                <a:cs typeface="Arial" pitchFamily="34" charset="0"/>
              </a:rPr>
              <a:t>05</a:t>
            </a:r>
            <a:endParaRPr lang="ko-KR" altLang="en-US" sz="30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9F82B-D33B-4BA8-B262-AAF2D606D8B3}"/>
              </a:ext>
            </a:extLst>
          </p:cNvPr>
          <p:cNvGrpSpPr/>
          <p:nvPr/>
        </p:nvGrpSpPr>
        <p:grpSpPr>
          <a:xfrm>
            <a:off x="522663" y="5311872"/>
            <a:ext cx="3242344" cy="1305511"/>
            <a:chOff x="2923261" y="4203209"/>
            <a:chExt cx="2264183" cy="13055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58E12-85F2-47A8-B453-51E1F8DB0BFE}"/>
                </a:ext>
              </a:extLst>
            </p:cNvPr>
            <p:cNvSpPr txBox="1"/>
            <p:nvPr/>
          </p:nvSpPr>
          <p:spPr>
            <a:xfrm>
              <a:off x="2923261" y="4770056"/>
              <a:ext cx="22641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182563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quantitative survey (Google form) / 12 teachers / when training is completed (Annex 6)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01CCD-AA48-4FC6-9729-57C49E686B53}"/>
                </a:ext>
              </a:extLst>
            </p:cNvPr>
            <p:cNvSpPr txBox="1"/>
            <p:nvPr/>
          </p:nvSpPr>
          <p:spPr>
            <a:xfrm>
              <a:off x="3126324" y="4203209"/>
              <a:ext cx="2021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cs typeface="Arial" pitchFamily="34" charset="0"/>
                </a:rPr>
                <a:t>Uzbek teachers’ </a:t>
              </a:r>
              <a:r>
                <a:rPr lang="en-US" altLang="ko-KR" sz="1600" b="1" dirty="0">
                  <a:cs typeface="Arial" pitchFamily="34" charset="0"/>
                </a:rPr>
                <a:t>perceptions regarding </a:t>
              </a:r>
              <a:r>
                <a:rPr lang="en-GB" sz="1600" b="1" dirty="0">
                  <a:cs typeface="Arial" pitchFamily="34" charset="0"/>
                </a:rPr>
                <a:t>inter-partner</a:t>
              </a:r>
              <a:r>
                <a:rPr lang="en-US" altLang="ko-KR" sz="1600" b="1" dirty="0">
                  <a:cs typeface="Arial" pitchFamily="34" charset="0"/>
                </a:rPr>
                <a:t> training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51CA01C-4BFE-43A5-B002-82CA7BE7751D}"/>
              </a:ext>
            </a:extLst>
          </p:cNvPr>
          <p:cNvSpPr txBox="1"/>
          <p:nvPr/>
        </p:nvSpPr>
        <p:spPr>
          <a:xfrm>
            <a:off x="7668344" y="1831467"/>
            <a:ext cx="79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02</a:t>
            </a:r>
            <a:endParaRPr lang="ko-KR" altLang="en-US" sz="30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F6B6D-322F-4690-95DD-68FBBEDC14A9}"/>
              </a:ext>
            </a:extLst>
          </p:cNvPr>
          <p:cNvGrpSpPr/>
          <p:nvPr/>
        </p:nvGrpSpPr>
        <p:grpSpPr>
          <a:xfrm>
            <a:off x="5178819" y="1837817"/>
            <a:ext cx="2993581" cy="1292662"/>
            <a:chOff x="3021856" y="4006315"/>
            <a:chExt cx="209929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462235-9212-475D-83FF-A9A193200D3F}"/>
                </a:ext>
              </a:extLst>
            </p:cNvPr>
            <p:cNvSpPr txBox="1"/>
            <p:nvPr/>
          </p:nvSpPr>
          <p:spPr>
            <a:xfrm>
              <a:off x="3021856" y="4560313"/>
              <a:ext cx="20992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quantitative survey (Google form) / all members / conducted twice (Annex 3)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A9F6E-2A9D-4E43-9E91-B907D9BE7678}"/>
                </a:ext>
              </a:extLst>
            </p:cNvPr>
            <p:cNvSpPr txBox="1"/>
            <p:nvPr/>
          </p:nvSpPr>
          <p:spPr>
            <a:xfrm>
              <a:off x="3053674" y="4006315"/>
              <a:ext cx="18886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Partners’ perceptions regarding project progress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897B2B-234A-42A4-89E8-0DE023B8F96F}"/>
              </a:ext>
            </a:extLst>
          </p:cNvPr>
          <p:cNvSpPr txBox="1"/>
          <p:nvPr/>
        </p:nvSpPr>
        <p:spPr>
          <a:xfrm>
            <a:off x="7668343" y="3970510"/>
            <a:ext cx="79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04</a:t>
            </a:r>
            <a:endParaRPr lang="ko-KR" altLang="en-US" sz="3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EBE2CF-02E8-4D37-A2EE-94599E2B308F}"/>
              </a:ext>
            </a:extLst>
          </p:cNvPr>
          <p:cNvGrpSpPr/>
          <p:nvPr/>
        </p:nvGrpSpPr>
        <p:grpSpPr>
          <a:xfrm>
            <a:off x="5187517" y="3955122"/>
            <a:ext cx="2775527" cy="1542674"/>
            <a:chOff x="3017859" y="4283314"/>
            <a:chExt cx="1946379" cy="15426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CBD997-F020-4652-9999-F6140C428386}"/>
                </a:ext>
              </a:extLst>
            </p:cNvPr>
            <p:cNvSpPr txBox="1"/>
            <p:nvPr/>
          </p:nvSpPr>
          <p:spPr>
            <a:xfrm>
              <a:off x="3035479" y="4871881"/>
              <a:ext cx="19287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online quantitative survey (Google form) / users sample / when I-labs completed (Annex 5)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b="1" dirty="0">
                  <a:cs typeface="Arial" pitchFamily="34" charset="0"/>
                </a:rPr>
                <a:t>ACCESS TO REGISTRATION LISTS!! 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F37582-CC20-4272-8D4E-33BE2F59906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Target groups’ perceptions regarding I-labs usability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34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079124" y="155488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511491" y="249814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106252" y="345895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509750" y="439925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079124" y="536783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03762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302502" y="713495"/>
            <a:ext cx="2776454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000" dirty="0"/>
              <a:t>Annex 1: Evaluation Questionnaire for project partners</a:t>
            </a:r>
            <a:endParaRPr lang="el-G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26543" r="24026" b="26924"/>
          <a:stretch/>
        </p:blipFill>
        <p:spPr bwMode="auto">
          <a:xfrm>
            <a:off x="3064708" y="459699"/>
            <a:ext cx="5741516" cy="28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6046478" y="3789040"/>
            <a:ext cx="2776454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000" dirty="0"/>
              <a:t>Annex 2: Evaluation Questionnaire for project partners</a:t>
            </a:r>
            <a:endParaRPr lang="el-GR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5" t="21403" r="24555" b="26581"/>
          <a:stretch/>
        </p:blipFill>
        <p:spPr bwMode="auto">
          <a:xfrm>
            <a:off x="683568" y="3501009"/>
            <a:ext cx="5467152" cy="302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639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679</Words>
  <Application>Microsoft Office PowerPoint</Application>
  <PresentationFormat>Προβολή στην οθόνη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EMMANOUILIDOU</dc:creator>
  <cp:lastModifiedBy>Anastasios Dabizas</cp:lastModifiedBy>
  <cp:revision>48</cp:revision>
  <dcterms:created xsi:type="dcterms:W3CDTF">2020-11-20T12:39:07Z</dcterms:created>
  <dcterms:modified xsi:type="dcterms:W3CDTF">2020-11-25T12:55:22Z</dcterms:modified>
</cp:coreProperties>
</file>